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Care Resort Yatırım &amp; Hibe Yol Haritası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Uluslararası Yaşlı Bakım ve Rehabilitasyon Projesi</a:t>
            </a:r>
          </a:p>
          <a:p>
            <a:r>
              <a:t>Eskişehir | Termal | Avrupa Odaklı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 1 – Kurumsal Altyapı &amp; Arazi (0–6 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Şirket kurulumu ve yetkilendirme</a:t>
            </a:r>
          </a:p>
          <a:p>
            <a:pPr lvl="1"/>
            <a:r>
              <a:t>Uluslararası Sağlık Turizmi Yetki Belgesi</a:t>
            </a:r>
          </a:p>
          <a:p>
            <a:pPr lvl="1"/>
            <a:r>
              <a:t>Eskişehir Kızılinler / Söğütönü</a:t>
            </a:r>
          </a:p>
          <a:p>
            <a:pPr lvl="1"/>
            <a:r>
              <a:t>Termal kaynak + kırsal alan (IPARD şartı)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 2 – Projelendirme &amp; İnşaat Finansmanı (6–12 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5 yıldızlı Care Resort konsepti</a:t>
            </a:r>
          </a:p>
          <a:p>
            <a:pPr lvl="1"/>
            <a:r>
              <a:t>Engelsiz Otel &amp; Evrensel Tasarım</a:t>
            </a:r>
          </a:p>
          <a:p>
            <a:pPr lvl="1"/>
            <a:r>
              <a:t>IPARD III: %60–75 hibe + KDV muafiyeti</a:t>
            </a:r>
          </a:p>
          <a:p>
            <a:pPr lvl="1"/>
            <a:r>
              <a:t>Yatırım Teşvik Belgesi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 3 – Uluslararası Ağ &amp; Pazarlama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Almanya ofisi (%60 kira desteği)</a:t>
            </a:r>
          </a:p>
          <a:p>
            <a:pPr lvl="1"/>
            <a:r>
              <a:t>Reklam &amp; tanıtım (%60 hibe)</a:t>
            </a:r>
          </a:p>
          <a:p>
            <a:pPr lvl="1"/>
            <a:r>
              <a:t>Kurumsal hasta anlaşmaları</a:t>
            </a:r>
          </a:p>
          <a:p>
            <a:pPr lvl="1"/>
            <a:r>
              <a:t>Avrupa maliyet avantajı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FAZ 4 – İşletme &amp; İnsan Kaynağı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Almanca bilen nitelikli personel</a:t>
            </a:r>
          </a:p>
          <a:p>
            <a:pPr lvl="1"/>
            <a:r>
              <a:t>SGK işveren payı 6–7 yıl destek</a:t>
            </a:r>
          </a:p>
          <a:p>
            <a:pPr lvl="1"/>
            <a:r>
              <a:t>JCI / eşdeğer akreditasyon</a:t>
            </a:r>
          </a:p>
          <a:p>
            <a:pPr lvl="1"/>
            <a:r>
              <a:t>Uluslararası güven &amp; sürdürülebilirlik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Finansal Destek Özeti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İnşaat &amp; donanım: %75’e kadar hibe</a:t>
            </a:r>
          </a:p>
          <a:p>
            <a:pPr lvl="1"/>
            <a:r>
              <a:t>Pazarlama: %60 hibe</a:t>
            </a:r>
          </a:p>
          <a:p>
            <a:pPr lvl="1"/>
            <a:r>
              <a:t>Personel: SGK desteği (6–7 yıl)</a:t>
            </a:r>
          </a:p>
          <a:p>
            <a:pPr lvl="1"/>
            <a:r>
              <a:t>Medikal cihazlar: Vergi muafiyeti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